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6"/>
  </p:notesMasterIdLst>
  <p:sldIdLst>
    <p:sldId id="274" r:id="rId5"/>
    <p:sldId id="257" r:id="rId6"/>
    <p:sldId id="280" r:id="rId7"/>
    <p:sldId id="279" r:id="rId8"/>
    <p:sldId id="277" r:id="rId9"/>
    <p:sldId id="282" r:id="rId10"/>
    <p:sldId id="283" r:id="rId11"/>
    <p:sldId id="284" r:id="rId12"/>
    <p:sldId id="285" r:id="rId13"/>
    <p:sldId id="286" r:id="rId14"/>
    <p:sldId id="276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85A6E5-BF53-4D14-73D2-839E23A5E119}" name="PODESVA Martin" initials="MP" userId="S::podesva@ans.cz::6aacb762-91c8-4f3f-9e47-f594a8d1cbce" providerId="AD"/>
  <p188:author id="{549678FD-4422-3316-5E5B-31F954E890E7}" name="OKENKA Radovan" initials="RO" userId="S::okenka@ans.cz::554c947b-5448-4a17-a6c2-5e54ee1e01c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KENKA Radovan" initials="OR" lastIdx="2" clrIdx="0">
    <p:extLst>
      <p:ext uri="{19B8F6BF-5375-455C-9EA6-DF929625EA0E}">
        <p15:presenceInfo xmlns:p15="http://schemas.microsoft.com/office/powerpoint/2012/main" userId="S-1-5-21-1177238915-1229272821-842925246-651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3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A6310-8E0F-4F40-8BB3-6BF06C72AF65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8E00D-6AF8-4C64-BF61-1F907A725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97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5920" y="268924"/>
            <a:ext cx="9144000" cy="1376997"/>
          </a:xfrm>
        </p:spPr>
        <p:txBody>
          <a:bodyPr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75920" y="1768317"/>
            <a:ext cx="9144000" cy="1655762"/>
          </a:xfr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9A3DC7-7D9F-4359-99EA-6694FEB497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08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6908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6860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85808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0415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4557183" cy="29083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1"/>
          </p:nvPr>
        </p:nvSpPr>
        <p:spPr>
          <a:xfrm>
            <a:off x="5486400" y="1597025"/>
            <a:ext cx="3778251" cy="3538538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539751" y="4505326"/>
            <a:ext cx="4557183" cy="1190625"/>
          </a:xfrm>
        </p:spPr>
        <p:txBody>
          <a:bodyPr lIns="0" tIns="72000" rIns="0"/>
          <a:lstStyle>
            <a:lvl1pPr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text 14"/>
          <p:cNvSpPr>
            <a:spLocks noGrp="1"/>
          </p:cNvSpPr>
          <p:nvPr>
            <p:ph type="body" sz="quarter" idx="13"/>
          </p:nvPr>
        </p:nvSpPr>
        <p:spPr>
          <a:xfrm>
            <a:off x="5486401" y="5135564"/>
            <a:ext cx="3778251" cy="560387"/>
          </a:xfrm>
        </p:spPr>
        <p:txBody>
          <a:bodyPr lIns="0" tIns="72000" rIns="0"/>
          <a:lstStyle>
            <a:lvl1pPr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64233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7919235" cy="38227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8470836" y="1597026"/>
            <a:ext cx="3392917" cy="1190625"/>
          </a:xfrm>
        </p:spPr>
        <p:txBody>
          <a:bodyPr lIns="108000" tIns="0" rIns="0"/>
          <a:lstStyle>
            <a:lvl1pPr marL="266700" indent="-266700">
              <a:defRPr sz="18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2038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 userDrawn="1"/>
        </p:nvSpPr>
        <p:spPr>
          <a:xfrm>
            <a:off x="387351" y="257175"/>
            <a:ext cx="11476567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/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829300"/>
          </a:xfrm>
        </p:spPr>
        <p:txBody>
          <a:bodyPr rtlCol="0">
            <a:normAutofit/>
          </a:bodyPr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399496" y="447676"/>
            <a:ext cx="11464256" cy="1190625"/>
          </a:xfrm>
        </p:spPr>
        <p:txBody>
          <a:bodyPr lIns="108000" tIns="0" rIns="0"/>
          <a:lstStyle>
            <a:lvl1pPr marL="266700" indent="-266700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77540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6262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276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87351" y="793750"/>
            <a:ext cx="11476567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387351" y="2039938"/>
            <a:ext cx="11476567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pic>
        <p:nvPicPr>
          <p:cNvPr id="1028" name="Obrázek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18189"/>
            <a:ext cx="12192000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ovéPole 11"/>
          <p:cNvSpPr txBox="1">
            <a:spLocks noChangeArrowheads="1"/>
          </p:cNvSpPr>
          <p:nvPr/>
        </p:nvSpPr>
        <p:spPr bwMode="auto">
          <a:xfrm>
            <a:off x="11353800" y="311150"/>
            <a:ext cx="51011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endParaRPr lang="cs-CZ" sz="1100">
              <a:solidFill>
                <a:srgbClr val="5A5A5A"/>
              </a:solidFill>
            </a:endParaRPr>
          </a:p>
        </p:txBody>
      </p:sp>
      <p:sp>
        <p:nvSpPr>
          <p:cNvPr id="1030" name="TextovéPole 12"/>
          <p:cNvSpPr txBox="1">
            <a:spLocks noChangeArrowheads="1"/>
          </p:cNvSpPr>
          <p:nvPr/>
        </p:nvSpPr>
        <p:spPr bwMode="auto">
          <a:xfrm>
            <a:off x="11353801" y="311151"/>
            <a:ext cx="7747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79271D1-4194-4090-A343-88AF75FACECE}" type="slidenum">
              <a:rPr lang="cs-CZ" sz="1000" smtClean="0">
                <a:solidFill>
                  <a:srgbClr val="5A5A5A"/>
                </a:solidFill>
              </a:rPr>
              <a:pPr>
                <a:defRPr/>
              </a:pPr>
              <a:t>‹#›</a:t>
            </a:fld>
            <a:endParaRPr lang="cs-CZ" sz="100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5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61950" indent="-3619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Georgia" pitchFamily="18" charset="0"/>
        <a:buChar char="―"/>
        <a:defRPr sz="2100" kern="1200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2857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kern="1200">
          <a:solidFill>
            <a:srgbClr val="5A5A5A"/>
          </a:solidFill>
          <a:latin typeface="+mn-lt"/>
          <a:ea typeface="+mn-ea"/>
          <a:cs typeface="+mn-cs"/>
        </a:defRPr>
      </a:lvl2pPr>
      <a:lvl3pPr marL="857250" indent="-22860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sz="1500" kern="1200">
          <a:solidFill>
            <a:srgbClr val="5A5A5A"/>
          </a:solidFill>
          <a:latin typeface="+mn-lt"/>
          <a:ea typeface="+mn-ea"/>
          <a:cs typeface="+mn-cs"/>
        </a:defRPr>
      </a:lvl3pPr>
      <a:lvl4pPr marL="1123950" indent="-2603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tabLst>
          <a:tab pos="857250" algn="l"/>
        </a:tabLst>
        <a:defRPr sz="1300" kern="1200">
          <a:solidFill>
            <a:srgbClr val="5A5A5A"/>
          </a:solidFill>
          <a:latin typeface="+mn-lt"/>
          <a:ea typeface="+mn-ea"/>
          <a:cs typeface="+mn-cs"/>
        </a:defRPr>
      </a:lvl4pPr>
      <a:lvl5pPr marL="1358900" indent="-2349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Georgia" pitchFamily="18" charset="0"/>
        <a:buChar char="―"/>
        <a:defRPr sz="1300" kern="1200">
          <a:solidFill>
            <a:srgbClr val="5A5A5A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22463" y="503238"/>
            <a:ext cx="6858000" cy="13763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/>
              <a:t>Hospodářské výsledky a cenová politika podniku</a:t>
            </a:r>
            <a:endParaRPr lang="cs-CZ" dirty="0"/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2034172" y="1656097"/>
            <a:ext cx="6858000" cy="1655762"/>
          </a:xfrm>
        </p:spPr>
        <p:txBody>
          <a:bodyPr/>
          <a:lstStyle/>
          <a:p>
            <a:r>
              <a:rPr lang="cs-CZ" altLang="cs-CZ" dirty="0"/>
              <a:t>Jednání s leteckými dopravci a odbornou leteckou veřejností </a:t>
            </a:r>
          </a:p>
          <a:p>
            <a:endParaRPr lang="cs-CZ" altLang="cs-CZ" sz="1400" dirty="0"/>
          </a:p>
          <a:p>
            <a:r>
              <a:rPr lang="cs-CZ" altLang="cs-CZ" dirty="0"/>
              <a:t>dne 11. listopadu 2025</a:t>
            </a:r>
          </a:p>
          <a:p>
            <a:pPr eaLnBrk="1" hangingPunct="1"/>
            <a:r>
              <a:rPr lang="cs-CZ" altLang="cs-CZ" dirty="0"/>
              <a:t>Ing. Radovan </a:t>
            </a:r>
            <a:r>
              <a:rPr lang="cs-CZ" altLang="cs-CZ" dirty="0" err="1"/>
              <a:t>Okenka</a:t>
            </a:r>
            <a:r>
              <a:rPr lang="cs-CZ" altLang="cs-CZ" dirty="0"/>
              <a:t>, </a:t>
            </a:r>
            <a:r>
              <a:rPr lang="cs-CZ" altLang="cs-CZ" dirty="0" err="1"/>
              <a:t>M.Sc</a:t>
            </a:r>
            <a:r>
              <a:rPr lang="cs-CZ" alt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868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01E0B-D1F3-2F61-2868-8A8437352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FB9A0B8A-6478-FACB-6372-A40E41319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Plnění cílů plánu výkonnosti  k pololetí 2025</a:t>
            </a:r>
            <a:endParaRPr lang="cs-CZ" sz="2000" b="1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393763F-9F41-A3B9-D796-415255460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926203-E416-76BC-2C66-A67CC0331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758087"/>
            <a:ext cx="8229600" cy="493837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b="1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b="1" dirty="0">
                <a:solidFill>
                  <a:schemeClr val="tx1"/>
                </a:solidFill>
              </a:rPr>
              <a:t>Průběžný monitoring plnění cílů ŘLP ČR k 30.6.2025: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400" b="1" dirty="0">
                <a:solidFill>
                  <a:schemeClr val="tx1"/>
                </a:solidFill>
              </a:rPr>
              <a:t>SAF </a:t>
            </a:r>
            <a:r>
              <a:rPr lang="cs-CZ" sz="1400" dirty="0">
                <a:solidFill>
                  <a:schemeClr val="tx1"/>
                </a:solidFill>
              </a:rPr>
              <a:t>– nebyla zaznamenána žádná letecká nehoda ani </a:t>
            </a:r>
            <a:r>
              <a:rPr lang="cs-CZ" sz="1400" dirty="0" err="1">
                <a:solidFill>
                  <a:schemeClr val="tx1"/>
                </a:solidFill>
              </a:rPr>
              <a:t>Serious</a:t>
            </a:r>
            <a:r>
              <a:rPr lang="cs-CZ" sz="1400" dirty="0">
                <a:solidFill>
                  <a:schemeClr val="tx1"/>
                </a:solidFill>
              </a:rPr>
              <a:t> incident</a:t>
            </a:r>
          </a:p>
          <a:p>
            <a:pPr marL="742950"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400" dirty="0">
              <a:solidFill>
                <a:schemeClr val="tx1"/>
              </a:solidFill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400" b="1" dirty="0">
                <a:solidFill>
                  <a:schemeClr val="tx1"/>
                </a:solidFill>
              </a:rPr>
              <a:t>ENV – </a:t>
            </a:r>
            <a:r>
              <a:rPr lang="cs-CZ" sz="1400" dirty="0">
                <a:solidFill>
                  <a:schemeClr val="tx1"/>
                </a:solidFill>
              </a:rPr>
              <a:t>KEA dosáhla úrovně 2,50 % (požadováno 2,05 %)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1200" dirty="0">
                <a:solidFill>
                  <a:schemeClr val="tx1"/>
                </a:solidFill>
              </a:rPr>
              <a:t>Z důvodu změn letových toků a vojenských operací jak v ČR tak v DE v souvislosti s válkou na Ukrajině.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100" dirty="0">
              <a:solidFill>
                <a:schemeClr val="tx1"/>
              </a:solidFill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400" b="1" dirty="0">
                <a:solidFill>
                  <a:schemeClr val="tx1"/>
                </a:solidFill>
              </a:rPr>
              <a:t>CAP – </a:t>
            </a:r>
            <a:r>
              <a:rPr lang="cs-CZ" sz="1400" dirty="0">
                <a:solidFill>
                  <a:schemeClr val="tx1"/>
                </a:solidFill>
              </a:rPr>
              <a:t>cíl průměrného zpoždění na 1 provedený IFR let byl dodržen jak v oblasti traťové služby řízení, tak i v případě letištní a přibližovací služby. 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1200" dirty="0">
                <a:solidFill>
                  <a:schemeClr val="tx1"/>
                </a:solidFill>
              </a:rPr>
              <a:t>Stejně byl splněn cíl v oblasti slotů.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100" dirty="0">
              <a:solidFill>
                <a:schemeClr val="tx1"/>
              </a:solidFill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400" b="1" dirty="0">
                <a:solidFill>
                  <a:schemeClr val="tx1"/>
                </a:solidFill>
              </a:rPr>
              <a:t>CEF – </a:t>
            </a:r>
            <a:r>
              <a:rPr lang="cs-CZ" sz="1400" dirty="0">
                <a:solidFill>
                  <a:schemeClr val="tx1"/>
                </a:solidFill>
              </a:rPr>
              <a:t>jednotkové ceny v souladu s Plánem výkonnosti. </a:t>
            </a: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1200" dirty="0">
                <a:solidFill>
                  <a:schemeClr val="tx1"/>
                </a:solidFill>
              </a:rPr>
              <a:t>Finanční situace poskytovatele stabilní s pozitivním výhledem do dalších let.</a:t>
            </a:r>
            <a:endParaRPr lang="cs-CZ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43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1806575" y="268288"/>
            <a:ext cx="6858000" cy="1377950"/>
          </a:xfrm>
        </p:spPr>
        <p:txBody>
          <a:bodyPr/>
          <a:lstStyle/>
          <a:p>
            <a:pPr eaLnBrk="1" hangingPunct="1"/>
            <a:r>
              <a:rPr lang="cs-CZ" altLang="cs-CZ">
                <a:latin typeface="Arial" charset="0"/>
                <a:cs typeface="Arial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298434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altLang="cs-CZ" sz="2000" dirty="0"/>
              <a:t>Hospodářské výsledky ŘLP ČR, </a:t>
            </a:r>
            <a:r>
              <a:rPr lang="cs-CZ" altLang="cs-CZ" sz="2000" dirty="0" err="1"/>
              <a:t>s.p</a:t>
            </a:r>
            <a:r>
              <a:rPr lang="cs-CZ" altLang="cs-CZ" sz="2000" dirty="0"/>
              <a:t>. 2024</a:t>
            </a:r>
          </a:p>
        </p:txBody>
      </p:sp>
      <p:sp>
        <p:nvSpPr>
          <p:cNvPr id="6" name="Zástupný symbol pro text 3"/>
          <p:cNvSpPr txBox="1">
            <a:spLocks/>
          </p:cNvSpPr>
          <p:nvPr/>
        </p:nvSpPr>
        <p:spPr>
          <a:xfrm>
            <a:off x="360094" y="1331136"/>
            <a:ext cx="11639401" cy="3627366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Georgia" pitchFamily="18" charset="0"/>
              <a:buNone/>
              <a:defRPr/>
            </a:pP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Hospodářský výsledek ŘLP ČR, </a:t>
            </a:r>
            <a:r>
              <a:rPr lang="cs-CZ" sz="1600" b="1" dirty="0" err="1">
                <a:solidFill>
                  <a:schemeClr val="tx1"/>
                </a:solidFill>
                <a:cs typeface="Arial" panose="020B0604020202020204" pitchFamily="34" charset="0"/>
              </a:rPr>
              <a:t>s.p</a:t>
            </a: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.  za rok 2024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cs-CZ" altLang="cs-CZ" sz="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Plán traťových SU byl splněn na 94 % úrovně předpokládané v plánu výkonů, letištní provoz dosáhl 93 % plánovaných hodnot. Výnosy dosáhly 4 886 038 tis. Kč (tj. meziroční nárůst o 12 %), výnosy podniku byly ovlivněny úpravou jednotkové ceny dle skutečnosti minulých období (tzv. </a:t>
            </a:r>
            <a:r>
              <a:rPr lang="cs-CZ" altLang="cs-CZ" sz="1600" dirty="0" err="1">
                <a:solidFill>
                  <a:schemeClr val="tx1"/>
                </a:solidFill>
              </a:rPr>
              <a:t>Adjustmenty</a:t>
            </a:r>
            <a:r>
              <a:rPr lang="cs-CZ" altLang="cs-CZ" sz="1600" dirty="0">
                <a:solidFill>
                  <a:schemeClr val="tx1"/>
                </a:solidFill>
              </a:rPr>
              <a:t>) . Náklady podniku dosáhly 4 591 842 tis. Kč (tj. meziroční nárůst o 13 %).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cs-CZ" altLang="cs-CZ" sz="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Díky pokračujícímu úsilí podniku zaměřenému na kompenzaci nižších než plánovaných výnosů z hlavní činnosti se společnosti podařilo dosáhnout výsledku hospodaření před zdaněním v objemu 254 917 tis.  Kč, čímž meziročně došlo k mírnému zlepšení výsledku hospodaření podniku.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ovéPole 9"/>
          <p:cNvSpPr txBox="1"/>
          <p:nvPr/>
        </p:nvSpPr>
        <p:spPr>
          <a:xfrm>
            <a:off x="360094" y="3429000"/>
            <a:ext cx="1156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Finanční situace ŘLP ČR, </a:t>
            </a:r>
            <a:r>
              <a:rPr lang="cs-CZ" sz="1600" b="1" dirty="0" err="1"/>
              <a:t>s.p</a:t>
            </a:r>
            <a:r>
              <a:rPr lang="cs-CZ" sz="1600" b="1" dirty="0"/>
              <a:t>.</a:t>
            </a:r>
            <a:r>
              <a:rPr lang="cs-CZ" sz="1600" dirty="0"/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sz="1600" dirty="0"/>
              <a:t>Finanční situace podniku byla po celý rok 2024 stabilní, podnik generoval kladný hospodářský výsledek.</a:t>
            </a:r>
          </a:p>
        </p:txBody>
      </p:sp>
    </p:spTree>
    <p:extLst>
      <p:ext uri="{BB962C8B-B14F-4D97-AF65-F5344CB8AC3E}">
        <p14:creationId xmlns:p14="http://schemas.microsoft.com/office/powerpoint/2010/main" val="187454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altLang="cs-CZ" sz="2000" dirty="0"/>
              <a:t>Hospodářské výsledky ŘLP ČR, </a:t>
            </a:r>
            <a:r>
              <a:rPr lang="cs-CZ" altLang="cs-CZ" sz="2000" dirty="0" err="1"/>
              <a:t>s.p</a:t>
            </a:r>
            <a:r>
              <a:rPr lang="cs-CZ" altLang="cs-CZ" sz="2000" dirty="0"/>
              <a:t>., předběžný odhad 2025</a:t>
            </a:r>
          </a:p>
        </p:txBody>
      </p:sp>
      <p:sp>
        <p:nvSpPr>
          <p:cNvPr id="6" name="Zástupný symbol pro text 3"/>
          <p:cNvSpPr txBox="1">
            <a:spLocks/>
          </p:cNvSpPr>
          <p:nvPr/>
        </p:nvSpPr>
        <p:spPr>
          <a:xfrm>
            <a:off x="601785" y="816397"/>
            <a:ext cx="11300913" cy="4847801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Georgia" pitchFamily="18" charset="0"/>
              <a:buNone/>
              <a:defRPr/>
            </a:pP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Hospodářský výsledek ŘLP ČR, </a:t>
            </a:r>
            <a:r>
              <a:rPr lang="cs-CZ" sz="1600" b="1" dirty="0" err="1">
                <a:solidFill>
                  <a:schemeClr val="tx1"/>
                </a:solidFill>
                <a:cs typeface="Arial" panose="020B0604020202020204" pitchFamily="34" charset="0"/>
              </a:rPr>
              <a:t>s.p</a:t>
            </a: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. - předběžný odhad 2025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Odhad nákladů očekáváme ve výši cca 5 057 mil. Kč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Odhad výnosů je v současnosti cca 5 654 mil. Kč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Hrubý zisk (před zdaněním) je očekáván ve výši cca 597 mil. Kč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cs-CZ" alt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Letový provoz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Plán traťového provozu dle Plánu výkonnosti (vyjádřeno v </a:t>
            </a:r>
            <a:r>
              <a:rPr lang="cs-CZ" altLang="cs-CZ" sz="1600" dirty="0" err="1">
                <a:solidFill>
                  <a:schemeClr val="tx1"/>
                </a:solidFill>
              </a:rPr>
              <a:t>SUs</a:t>
            </a:r>
            <a:r>
              <a:rPr lang="cs-CZ" altLang="cs-CZ" sz="1600" dirty="0">
                <a:solidFill>
                  <a:schemeClr val="tx1"/>
                </a:solidFill>
              </a:rPr>
              <a:t>) bude plněn na 100,4 %, tj. 2 48</a:t>
            </a:r>
            <a:r>
              <a:rPr lang="en-GB" altLang="cs-CZ" sz="1600" dirty="0">
                <a:solidFill>
                  <a:schemeClr val="tx1"/>
                </a:solidFill>
              </a:rPr>
              <a:t>3</a:t>
            </a:r>
            <a:r>
              <a:rPr lang="cs-CZ" altLang="cs-CZ" sz="1600" dirty="0">
                <a:solidFill>
                  <a:schemeClr val="tx1"/>
                </a:solidFill>
              </a:rPr>
              <a:t> tis. výkonových jednotek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Na letištích je plánováno dosažení 102,6 % plánovaného objemu, tj. 98 tis. výkonových jednotek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</a:endParaRPr>
          </a:p>
          <a:p>
            <a:pPr marL="0" indent="0"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STATFOR</a:t>
            </a:r>
          </a:p>
          <a:p>
            <a:pPr marL="0" indent="0"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Vývoj provozu je zásadním faktorem ovlivňujícím hospodaření podniku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v roce 2025 je vývoj v</a:t>
            </a:r>
            <a:r>
              <a:rPr lang="cs-CZ" altLang="cs-CZ" sz="1600" dirty="0">
                <a:solidFill>
                  <a:schemeClr val="tx1"/>
                </a:solidFill>
              </a:rPr>
              <a:t>elmi volatilní a není v rámci Evropy homogenní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je zásadně ovlivněn geopolitickou situací ve světě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ČR mezi státy, které nedosáhly předkrizové úrovně provozu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</a:rPr>
              <a:t>Druhá polovina roku je provozně silnější a nová prognóza STATFOR očekává oživení v dalších letech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4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altLang="cs-CZ" sz="2000" dirty="0"/>
              <a:t>Vývoj provozu (skutečnost k říjnu, vyjádřeno ve výkonových jednotkách)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50349A8-BBF4-481F-A1E6-EC0F7B686382}"/>
              </a:ext>
            </a:extLst>
          </p:cNvPr>
          <p:cNvSpPr/>
          <p:nvPr/>
        </p:nvSpPr>
        <p:spPr>
          <a:xfrm>
            <a:off x="587141" y="702197"/>
            <a:ext cx="50802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dirty="0">
                <a:latin typeface="Tahoma" panose="020B0604030504040204" pitchFamily="34" charset="0"/>
                <a:cs typeface="Tahoma" panose="020B0604030504040204" pitchFamily="34" charset="0"/>
              </a:rPr>
              <a:t>TRAŤOVÉ VÝKONY LETOVÉHO PROVOZU</a:t>
            </a:r>
            <a:endParaRPr lang="en-GB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1A5EDA20-1FB9-4CB8-AF7C-81E0234BCAFA}"/>
              </a:ext>
            </a:extLst>
          </p:cNvPr>
          <p:cNvSpPr txBox="1">
            <a:spLocks/>
          </p:cNvSpPr>
          <p:nvPr/>
        </p:nvSpPr>
        <p:spPr bwMode="auto">
          <a:xfrm>
            <a:off x="6096000" y="715964"/>
            <a:ext cx="5376862" cy="42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cs-CZ" altLang="cs-CZ" sz="1800" b="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VÝKONY LETIŠTNÍHO PROVOZU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ED139EC-3B47-24C9-E5EF-2B2055057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59" y="1282611"/>
            <a:ext cx="5917197" cy="396000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11620D43-0F52-3DE2-E57B-5723C89D1E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6146" y="1282611"/>
            <a:ext cx="5917197" cy="3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altLang="cs-CZ" sz="2000" dirty="0"/>
              <a:t>Výkonnostní plán, cenová politika a jednotkové sazby LPS</a:t>
            </a:r>
          </a:p>
        </p:txBody>
      </p:sp>
      <p:sp>
        <p:nvSpPr>
          <p:cNvPr id="6" name="Zástupný symbol pro text 3"/>
          <p:cNvSpPr txBox="1">
            <a:spLocks/>
          </p:cNvSpPr>
          <p:nvPr/>
        </p:nvSpPr>
        <p:spPr>
          <a:xfrm>
            <a:off x="687754" y="961079"/>
            <a:ext cx="10902460" cy="4773292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Georgia" pitchFamily="18" charset="0"/>
              <a:buNone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Parametry určení jednotkových cen pro rok 2026 vycházejí ze schváleného Plánu výkonnosti ČR pro RP4.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sz="16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Georgia" pitchFamily="18" charset="0"/>
              <a:buNone/>
              <a:defRPr/>
            </a:pPr>
            <a:endParaRPr lang="cs-CZ" sz="16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Georgia" pitchFamily="18" charset="0"/>
              <a:buNone/>
              <a:defRPr/>
            </a:pP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Jednotková cena traťové služby řízení pro rok 2026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Předpokládaná jednotková sazba ve výši 1 919 Kč / </a:t>
            </a:r>
            <a:r>
              <a:rPr lang="cs-CZ" sz="1600" dirty="0" err="1">
                <a:solidFill>
                  <a:schemeClr val="tx1"/>
                </a:solidFill>
                <a:cs typeface="Arial" panose="020B0604020202020204" pitchFamily="34" charset="0"/>
              </a:rPr>
              <a:t>SUs</a:t>
            </a: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 (+ poplatek CRCO za fakturaci)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Zásadní vliv „</a:t>
            </a:r>
            <a:r>
              <a:rPr lang="cs-CZ" sz="1600" dirty="0" err="1">
                <a:solidFill>
                  <a:schemeClr val="tx1"/>
                </a:solidFill>
                <a:cs typeface="Arial" panose="020B0604020202020204" pitchFamily="34" charset="0"/>
              </a:rPr>
              <a:t>Adjustmentů</a:t>
            </a: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“ z minulých let, některé úpravy předmětem schvalování ze strany EK, konečná cena bude vyhlášena v listopadu</a:t>
            </a:r>
          </a:p>
          <a:p>
            <a:pPr marL="0" indent="0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Georgia" pitchFamily="18" charset="0"/>
              <a:buNone/>
              <a:defRPr/>
            </a:pPr>
            <a:endParaRPr lang="cs-CZ" altLang="cs-CZ" sz="1600" dirty="0">
              <a:solidFill>
                <a:schemeClr val="tx1"/>
              </a:solidFill>
            </a:endParaRPr>
          </a:p>
          <a:p>
            <a:pPr marL="0" indent="0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1600" b="1" dirty="0">
                <a:solidFill>
                  <a:schemeClr val="tx1"/>
                </a:solidFill>
                <a:cs typeface="Arial" panose="020B0604020202020204" pitchFamily="34" charset="0"/>
              </a:rPr>
              <a:t>Jednotková cena letištní a přibližovací služby řízení pro rok 2026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Vliv </a:t>
            </a:r>
            <a:r>
              <a:rPr lang="cs-CZ" sz="1600" dirty="0" err="1">
                <a:solidFill>
                  <a:schemeClr val="tx1"/>
                </a:solidFill>
                <a:cs typeface="Arial" panose="020B0604020202020204" pitchFamily="34" charset="0"/>
              </a:rPr>
              <a:t>Adjustmentů</a:t>
            </a: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 je kompenzován dobrovolným snížením ceny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Jednotková sazba LKPR ve výši 6 800 Kč</a:t>
            </a: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 / </a:t>
            </a:r>
            <a:r>
              <a:rPr lang="cs-CZ" sz="1600" dirty="0" err="1">
                <a:solidFill>
                  <a:schemeClr val="tx1"/>
                </a:solidFill>
                <a:cs typeface="Arial" panose="020B0604020202020204" pitchFamily="34" charset="0"/>
              </a:rPr>
              <a:t>SUs</a:t>
            </a:r>
            <a:endParaRPr lang="cs-CZ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1600" dirty="0">
                <a:solidFill>
                  <a:schemeClr val="tx1"/>
                </a:solidFill>
                <a:cs typeface="Arial" panose="020B0604020202020204" pitchFamily="34" charset="0"/>
              </a:rPr>
              <a:t>Regionální letiště rovněž jednotková cena ve výši 6 800 Kč</a:t>
            </a:r>
            <a:endParaRPr lang="cs-CZ" altLang="cs-CZ" sz="16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2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C5388-8739-F18E-2D0E-F7B13FBFE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EF72EF4-6BD1-273B-A8F0-EB3EAF409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Plnění cílů plánu výkonnosti  za rok 2024</a:t>
            </a:r>
            <a:endParaRPr lang="cs-CZ" sz="2000" b="1" dirty="0"/>
          </a:p>
        </p:txBody>
      </p:sp>
      <p:sp>
        <p:nvSpPr>
          <p:cNvPr id="6" name="Zástupný symbol pro text 3">
            <a:extLst>
              <a:ext uri="{FF2B5EF4-FFF2-40B4-BE49-F238E27FC236}">
                <a16:creationId xmlns:a16="http://schemas.microsoft.com/office/drawing/2014/main" id="{24337372-2042-C13E-9B1F-2560A0525DAD}"/>
              </a:ext>
            </a:extLst>
          </p:cNvPr>
          <p:cNvSpPr txBox="1">
            <a:spLocks/>
          </p:cNvSpPr>
          <p:nvPr/>
        </p:nvSpPr>
        <p:spPr>
          <a:xfrm>
            <a:off x="1390135" y="930031"/>
            <a:ext cx="9477633" cy="4773292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b="1" dirty="0">
                <a:solidFill>
                  <a:schemeClr val="tx1"/>
                </a:solidFill>
              </a:rPr>
              <a:t>SAF – Bezpečnost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>
                <a:solidFill>
                  <a:schemeClr val="tx1"/>
                </a:solidFill>
              </a:rPr>
              <a:t>Klíčovým indikátorem je úroveň </a:t>
            </a:r>
            <a:r>
              <a:rPr lang="cs-CZ" sz="1600" dirty="0" err="1">
                <a:solidFill>
                  <a:schemeClr val="tx1"/>
                </a:solidFill>
              </a:rPr>
              <a:t>EoSM</a:t>
            </a:r>
            <a:r>
              <a:rPr lang="cs-CZ" sz="1600" dirty="0">
                <a:solidFill>
                  <a:schemeClr val="tx1"/>
                </a:solidFill>
              </a:rPr>
              <a:t> (</a:t>
            </a:r>
            <a:r>
              <a:rPr lang="en-GB" sz="1600" dirty="0" err="1">
                <a:solidFill>
                  <a:schemeClr val="tx1"/>
                </a:solidFill>
              </a:rPr>
              <a:t>Efektivnost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řízení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bezpečnosti</a:t>
            </a:r>
            <a:r>
              <a:rPr lang="cs-CZ" sz="1600" dirty="0">
                <a:solidFill>
                  <a:schemeClr val="tx1"/>
                </a:solidFill>
              </a:rPr>
              <a:t>)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Všechny cíle roku 2024 byly splněny, ve většině oblastí dokonce překročeny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78AA970-481E-D342-2B84-2F3C59A1C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F4D0385-468A-9943-9538-7F7D220E1F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469" y="1831818"/>
            <a:ext cx="651510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58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363F6-B661-2E76-BEDF-F3FF746C2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C98BE032-CFBA-BB2D-8D30-660001C8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Plnění cílů plánu výkonnosti  za rok 2024</a:t>
            </a:r>
            <a:endParaRPr lang="cs-CZ" sz="2000" b="1" dirty="0"/>
          </a:p>
        </p:txBody>
      </p:sp>
      <p:sp>
        <p:nvSpPr>
          <p:cNvPr id="6" name="Zástupný symbol pro text 3">
            <a:extLst>
              <a:ext uri="{FF2B5EF4-FFF2-40B4-BE49-F238E27FC236}">
                <a16:creationId xmlns:a16="http://schemas.microsoft.com/office/drawing/2014/main" id="{CC7D2BD5-20C9-76D2-44C6-75FC2251B90B}"/>
              </a:ext>
            </a:extLst>
          </p:cNvPr>
          <p:cNvSpPr txBox="1">
            <a:spLocks/>
          </p:cNvSpPr>
          <p:nvPr/>
        </p:nvSpPr>
        <p:spPr>
          <a:xfrm>
            <a:off x="687754" y="961079"/>
            <a:ext cx="10902460" cy="4773292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b="1" dirty="0">
                <a:solidFill>
                  <a:schemeClr val="tx1"/>
                </a:solidFill>
              </a:rPr>
              <a:t>ENV – Životní prostředí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>
                <a:solidFill>
                  <a:schemeClr val="tx1"/>
                </a:solidFill>
              </a:rPr>
              <a:t>Klíčovým indikátorem je úroveň KEA (Průměrná horizontální efektivita traťových letů v rámci skutečné dráhy letu)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Cíl roku 2024 nebyl splněn, a to z důvodu změn letových toků a vojenských operací v souvislosti s válkou na Ukrajině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86A0920-F086-30E2-E132-8093FF33C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03F8CF3-A173-D751-5655-074701C64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764" y="1707235"/>
            <a:ext cx="4248472" cy="255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72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B0350-C2A6-D70C-5A4D-BD8BD0E7A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0ABD0C8-42C2-10CB-DD40-4ECA8FD3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Plnění cílů plánu výkonnosti  za rok 2024</a:t>
            </a:r>
            <a:endParaRPr lang="cs-CZ" sz="2000" b="1" dirty="0"/>
          </a:p>
        </p:txBody>
      </p:sp>
      <p:sp>
        <p:nvSpPr>
          <p:cNvPr id="6" name="Zástupný symbol pro text 3">
            <a:extLst>
              <a:ext uri="{FF2B5EF4-FFF2-40B4-BE49-F238E27FC236}">
                <a16:creationId xmlns:a16="http://schemas.microsoft.com/office/drawing/2014/main" id="{745D057E-C61B-D453-A6A0-F140E1E8A8C4}"/>
              </a:ext>
            </a:extLst>
          </p:cNvPr>
          <p:cNvSpPr txBox="1">
            <a:spLocks/>
          </p:cNvSpPr>
          <p:nvPr/>
        </p:nvSpPr>
        <p:spPr>
          <a:xfrm>
            <a:off x="687754" y="961079"/>
            <a:ext cx="10902460" cy="4773292"/>
          </a:xfrm>
          <a:prstGeom prst="rect">
            <a:avLst/>
          </a:prstGeom>
        </p:spPr>
        <p:txBody>
          <a:bodyPr/>
          <a:lstStyle>
            <a:lvl1pPr marL="361950" indent="-3619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Georgia" pitchFamily="18" charset="0"/>
              <a:buChar char="―"/>
              <a:defRPr sz="21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628650" indent="-2857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2pPr>
            <a:lvl3pPr marL="857250" indent="-22860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5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3pPr>
            <a:lvl4pPr marL="1123950" indent="-2603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tabLst>
                <a:tab pos="857250" algn="l"/>
              </a:tabLst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4pPr>
            <a:lvl5pPr marL="1358900" indent="-2349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Georgia" pitchFamily="18" charset="0"/>
              <a:buChar char="―"/>
              <a:defRPr sz="1300" kern="1200"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b="1" dirty="0">
                <a:solidFill>
                  <a:schemeClr val="tx1"/>
                </a:solidFill>
              </a:rPr>
              <a:t>CAP – Kapacita služeb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>
                <a:solidFill>
                  <a:schemeClr val="tx1"/>
                </a:solidFill>
              </a:rPr>
              <a:t>Klíčovým indikátorem je ATFM en-</a:t>
            </a:r>
            <a:r>
              <a:rPr lang="cs-CZ" sz="1600" dirty="0" err="1">
                <a:solidFill>
                  <a:schemeClr val="tx1"/>
                </a:solidFill>
              </a:rPr>
              <a:t>route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delay</a:t>
            </a:r>
            <a:r>
              <a:rPr lang="cs-CZ" sz="1600" dirty="0">
                <a:solidFill>
                  <a:schemeClr val="tx1"/>
                </a:solidFill>
              </a:rPr>
              <a:t> (úroveň zpoždění vyjádřená v minutách na provedený IFR let).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>
                <a:solidFill>
                  <a:schemeClr val="tx1"/>
                </a:solidFill>
              </a:rPr>
              <a:t>Pro letištní službu (LKPR) je obdobný indikátor: </a:t>
            </a:r>
            <a:r>
              <a:rPr lang="cs-CZ" sz="1600" dirty="0" err="1">
                <a:solidFill>
                  <a:schemeClr val="tx1"/>
                </a:solidFill>
              </a:rPr>
              <a:t>Average</a:t>
            </a:r>
            <a:r>
              <a:rPr lang="cs-CZ" sz="1600" dirty="0">
                <a:solidFill>
                  <a:schemeClr val="tx1"/>
                </a:solidFill>
              </a:rPr>
              <a:t> </a:t>
            </a:r>
            <a:r>
              <a:rPr lang="cs-CZ" sz="1600" dirty="0" err="1">
                <a:solidFill>
                  <a:schemeClr val="tx1"/>
                </a:solidFill>
              </a:rPr>
              <a:t>arrival</a:t>
            </a:r>
            <a:r>
              <a:rPr lang="cs-CZ" sz="1600" dirty="0">
                <a:solidFill>
                  <a:schemeClr val="tx1"/>
                </a:solidFill>
              </a:rPr>
              <a:t> ATFM </a:t>
            </a:r>
            <a:r>
              <a:rPr lang="cs-CZ" sz="1600" dirty="0" err="1">
                <a:solidFill>
                  <a:schemeClr val="tx1"/>
                </a:solidFill>
              </a:rPr>
              <a:t>delay</a:t>
            </a: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8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Traťová služba - cíl nebyl splněn o 0,02 minuty na provedený IFR let. Důvodem je zpoždění generované TMA Praha. Dalším přispívajícím faktorem bylo počasí v měsících červenec a srpen.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Cíl pro letištní službu byl v roce 2024 splněn.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sz="1600" dirty="0">
              <a:solidFill>
                <a:schemeClr val="tx1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58E0187-5D48-40B0-E0A0-B8D7F0C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CA8B2A2-0F24-D9FE-39DA-B98B60CFB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543" y="2084903"/>
            <a:ext cx="3843671" cy="252000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80B7800-568D-F4E3-9AE8-2BE379675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264" y="2084903"/>
            <a:ext cx="3843671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107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1D6CF-8E7E-7A29-BEEF-2E1E4A84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3332B39-8EDA-1686-3ECE-9BA40AFD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54" y="250093"/>
            <a:ext cx="10902461" cy="429846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Plnění cílů plánu výkonnosti  za rok 2024</a:t>
            </a:r>
            <a:endParaRPr lang="cs-CZ" sz="2000" b="1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32B0FB8-BF82-0CD9-D74A-B8FC5C5FA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36D15-87AD-FD43-0B98-117243E1D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476" y="815606"/>
            <a:ext cx="8229600" cy="4939382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b="1" dirty="0">
                <a:solidFill>
                  <a:schemeClr val="tx1"/>
                </a:solidFill>
              </a:rPr>
              <a:t>CEF – Nákladová efektivita – traťová + letištní služba řízení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>
                <a:solidFill>
                  <a:schemeClr val="tx1"/>
                </a:solidFill>
              </a:rPr>
              <a:t>Klíčovým ukazatelem je </a:t>
            </a:r>
            <a:r>
              <a:rPr lang="cs-CZ" sz="1600" dirty="0" err="1">
                <a:solidFill>
                  <a:schemeClr val="tx1"/>
                </a:solidFill>
              </a:rPr>
              <a:t>Determined</a:t>
            </a:r>
            <a:r>
              <a:rPr lang="cs-CZ" sz="1600" dirty="0">
                <a:solidFill>
                  <a:schemeClr val="tx1"/>
                </a:solidFill>
              </a:rPr>
              <a:t> Unit </a:t>
            </a:r>
            <a:r>
              <a:rPr lang="cs-CZ" sz="1600" dirty="0" err="1">
                <a:solidFill>
                  <a:schemeClr val="tx1"/>
                </a:solidFill>
              </a:rPr>
              <a:t>Costs</a:t>
            </a:r>
            <a:r>
              <a:rPr lang="cs-CZ" sz="1600" dirty="0">
                <a:solidFill>
                  <a:schemeClr val="tx1"/>
                </a:solidFill>
              </a:rPr>
              <a:t> (určené náklady na jednotku výkonu)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Cíl roku 2024 byl splněn na en </a:t>
            </a:r>
            <a:r>
              <a:rPr lang="cs-CZ" sz="1600" dirty="0" err="1">
                <a:solidFill>
                  <a:schemeClr val="tx1"/>
                </a:solidFill>
              </a:rPr>
              <a:t>route</a:t>
            </a:r>
            <a:r>
              <a:rPr lang="cs-CZ" sz="1600" dirty="0">
                <a:solidFill>
                  <a:schemeClr val="tx1"/>
                </a:solidFill>
              </a:rPr>
              <a:t>, a na terminály byl mírně překročen z důvodu nižšího provozu než byl plánován na rok 2024.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b="1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b="1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b="1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1600" b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1600" b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GB" sz="1600" dirty="0">
              <a:solidFill>
                <a:schemeClr val="tx1"/>
              </a:solidFill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E45CA499-5380-19A9-EA45-D1E1E7156F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828" y="1816599"/>
            <a:ext cx="3817345" cy="25200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7C6FEFFB-2642-0944-FCC3-605F934CF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102" y="1833244"/>
            <a:ext cx="3823974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77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CZ">
  <a:themeElements>
    <a:clrScheme name="RLP">
      <a:dk1>
        <a:srgbClr val="000000"/>
      </a:dk1>
      <a:lt1>
        <a:sysClr val="window" lastClr="FFFFFF"/>
      </a:lt1>
      <a:dk2>
        <a:srgbClr val="00205B"/>
      </a:dk2>
      <a:lt2>
        <a:srgbClr val="00A9E0"/>
      </a:lt2>
      <a:accent1>
        <a:srgbClr val="007396"/>
      </a:accent1>
      <a:accent2>
        <a:srgbClr val="5F2167"/>
      </a:accent2>
      <a:accent3>
        <a:srgbClr val="C8102E"/>
      </a:accent3>
      <a:accent4>
        <a:srgbClr val="C87B00"/>
      </a:accent4>
      <a:accent5>
        <a:srgbClr val="00A787"/>
      </a:accent5>
      <a:accent6>
        <a:srgbClr val="94BB1E"/>
      </a:accent6>
      <a:hlink>
        <a:srgbClr val="00205B"/>
      </a:hlink>
      <a:folHlink>
        <a:srgbClr val="AE0077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CZ" id="{EB2BBE68-342C-43CC-A936-F8A138E0FBB9}" vid="{C92128D4-03B3-42C4-81B5-395B16ACF46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756D22CE354784C92FB39349FB410D0" ma:contentTypeVersion="9" ma:contentTypeDescription="Vytvoří nový dokument" ma:contentTypeScope="" ma:versionID="6cb088fbcfa02c7edd19a065ce20f973">
  <xsd:schema xmlns:xsd="http://www.w3.org/2001/XMLSchema" xmlns:xs="http://www.w3.org/2001/XMLSchema" xmlns:p="http://schemas.microsoft.com/office/2006/metadata/properties" xmlns:ns1="http://schemas.microsoft.com/sharepoint/v3" xmlns:ns3="7ad95901-72db-4aa1-88c6-4dad0895af3e" targetNamespace="http://schemas.microsoft.com/office/2006/metadata/properties" ma:root="true" ma:fieldsID="1054a3f032412f92b8a8d157ca87e347" ns1:_="" ns3:_="">
    <xsd:import namespace="http://schemas.microsoft.com/sharepoint/v3"/>
    <xsd:import namespace="7ad95901-72db-4aa1-88c6-4dad0895af3e"/>
    <xsd:element name="properties">
      <xsd:complexType>
        <xsd:sequence>
          <xsd:element name="documentManagement">
            <xsd:complexType>
              <xsd:all>
                <xsd:element ref="ns1:DocumentSetDescription" minOccurs="0"/>
                <xsd:element ref="ns3:Datum" minOccurs="0"/>
                <xsd:element ref="ns3:NadpisProDetail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8" nillable="true" ma:displayName="Popis" ma:description="Popis sady dokumentů" ma:internalName="DocumentSetDescription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95901-72db-4aa1-88c6-4dad0895af3e" elementFormDefault="qualified">
    <xsd:import namespace="http://schemas.microsoft.com/office/2006/documentManagement/types"/>
    <xsd:import namespace="http://schemas.microsoft.com/office/infopath/2007/PartnerControls"/>
    <xsd:element name="Datum" ma:index="9" nillable="true" ma:displayName="Datum" ma:default="[today]" ma:format="DateOnly" ma:internalName="Datum" ma:readOnly="false">
      <xsd:simpleType>
        <xsd:restriction base="dms:DateTime"/>
      </xsd:simpleType>
    </xsd:element>
    <xsd:element name="NadpisProDetail" ma:index="12" ma:displayName="Nadpis pro detail" ma:internalName="NadpisProDetail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 ma:index="11" ma:displayName="Klíčová slova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SetDescription xmlns="http://schemas.microsoft.com/sharepoint/v3">Ve středu 23. října 2019 proběhlo v IATCC Jeneč jednání s leteckými dopravci. Zde naleznete prezentace z jednání.</DocumentSetDescription>
    <NadpisProDetail xmlns="7ad95901-72db-4aa1-88c6-4dad0895af3e">Jednání s leteckými dopravci 23. 10. 2019</NadpisProDetail>
    <Datum xmlns="7ad95901-72db-4aa1-88c6-4dad0895af3e">2019-10-23T22:00:00+00:00</Datum>
  </documentManagement>
</p:properties>
</file>

<file path=customXml/itemProps1.xml><?xml version="1.0" encoding="utf-8"?>
<ds:datastoreItem xmlns:ds="http://schemas.openxmlformats.org/officeDocument/2006/customXml" ds:itemID="{7D231ECE-D18B-4245-BD9D-420EF7C03B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ad95901-72db-4aa1-88c6-4dad0895af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21E436-C838-43AB-8A66-EE3CB6003E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AE65C3-A45E-4842-91F0-0C7487F1664B}">
  <ds:schemaRefs>
    <ds:schemaRef ds:uri="http://schemas.microsoft.com/office/2006/documentManagement/types"/>
    <ds:schemaRef ds:uri="http://schemas.microsoft.com/sharepoint/v3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7ad95901-72db-4aa1-88c6-4dad0895af3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2189</TotalTime>
  <Words>814</Words>
  <Application>Microsoft Office PowerPoint</Application>
  <PresentationFormat>Širokoúhlá obrazovka</PresentationFormat>
  <Paragraphs>111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Georgia</vt:lpstr>
      <vt:lpstr>Tahoma</vt:lpstr>
      <vt:lpstr>Wingdings</vt:lpstr>
      <vt:lpstr>prezentace_CZ</vt:lpstr>
      <vt:lpstr>Hospodářské výsledky a cenová politika podniku</vt:lpstr>
      <vt:lpstr>Hospodářské výsledky ŘLP ČR, s.p. 2024</vt:lpstr>
      <vt:lpstr>Hospodářské výsledky ŘLP ČR, s.p., předběžný odhad 2025</vt:lpstr>
      <vt:lpstr>Vývoj provozu (skutečnost k říjnu, vyjádřeno ve výkonových jednotkách)</vt:lpstr>
      <vt:lpstr>Výkonnostní plán, cenová politika a jednotkové sazby LPS</vt:lpstr>
      <vt:lpstr>Plnění cílů plánu výkonnosti  za rok 2024</vt:lpstr>
      <vt:lpstr>Plnění cílů plánu výkonnosti  za rok 2024</vt:lpstr>
      <vt:lpstr>Plnění cílů plánu výkonnosti  za rok 2024</vt:lpstr>
      <vt:lpstr>Plnění cílů plánu výkonnosti  za rok 2024</vt:lpstr>
      <vt:lpstr>Plnění cílů plánu výkonnosti  k pololetí 2025</vt:lpstr>
      <vt:lpstr>Děkuji za pozornost</vt:lpstr>
    </vt:vector>
  </TitlesOfParts>
  <Company>ŘLP ČR, s.p., Navigační 787, Jeneč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Výkonnostní plán ČR na  roky 2020-2024 (RP 3)</dc:title>
  <dc:creator>HLINOVSKY Lubos</dc:creator>
  <cp:keywords/>
  <cp:lastModifiedBy>PODESVA Martin</cp:lastModifiedBy>
  <cp:revision>123</cp:revision>
  <cp:lastPrinted>2022-11-01T09:28:53Z</cp:lastPrinted>
  <dcterms:created xsi:type="dcterms:W3CDTF">2019-10-01T09:03:58Z</dcterms:created>
  <dcterms:modified xsi:type="dcterms:W3CDTF">2025-11-11T08:13:55Z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0x0101008756D22CE354784C92FB39349FB410D0</vt:lpwstr>
  </property>
</Properties>
</file>